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263" r:id="rId3"/>
    <p:sldId id="279" r:id="rId4"/>
    <p:sldId id="280" r:id="rId5"/>
    <p:sldId id="281" r:id="rId6"/>
    <p:sldId id="283" r:id="rId7"/>
    <p:sldId id="284" r:id="rId8"/>
    <p:sldId id="286" r:id="rId9"/>
    <p:sldId id="285" r:id="rId10"/>
    <p:sldId id="287" r:id="rId11"/>
    <p:sldId id="288" r:id="rId12"/>
    <p:sldId id="275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882B2-D8B6-0040-5890-0139722089BA}" v="35" dt="2023-06-05T19:34:23.782"/>
    <p1510:client id="{9E7E036B-92F4-B19F-61DB-76000F4B062A}" v="134" dt="2023-01-19T03:44:45.107"/>
    <p1510:client id="{A0A42809-6F5F-6827-3550-B8146121C94D}" v="223" dt="2023-04-18T18:45:43.278"/>
    <p1510:client id="{A8264E1B-F2B2-82F8-79A8-C875E852D319}" v="1515" dt="2022-12-06T18:32:59.174"/>
    <p1510:client id="{E7A0D146-2BB4-EB87-32E3-A9E747BF5513}" v="63" dt="2023-01-20T19:57:42.649"/>
    <p1510:client id="{FEA15BD5-1F3D-564A-1D9B-51F6D9FB6D2B}" v="725" dt="2022-12-06T22:20:40.7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0"/>
  </p:normalViewPr>
  <p:slideViewPr>
    <p:cSldViewPr>
      <p:cViewPr varScale="1">
        <p:scale>
          <a:sx n="117" d="100"/>
          <a:sy n="117" d="100"/>
        </p:scale>
        <p:origin x="55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159C-E6CE-43F6-8B3D-CD9B1A369CF3}" type="datetimeFigureOut"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9DF3A-8143-4149-90E3-D09238FB1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99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5fee10c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35fee10c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56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5fee10c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35fee10c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49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44300" y="447675"/>
            <a:ext cx="285750" cy="57150"/>
          </a:xfrm>
          <a:custGeom>
            <a:avLst/>
            <a:gdLst/>
            <a:ahLst/>
            <a:cxnLst/>
            <a:rect l="l" t="t" r="r" b="b"/>
            <a:pathLst>
              <a:path w="285750" h="57150">
                <a:moveTo>
                  <a:pt x="281431" y="0"/>
                </a:moveTo>
                <a:lnTo>
                  <a:pt x="4318" y="0"/>
                </a:lnTo>
                <a:lnTo>
                  <a:pt x="0" y="4317"/>
                </a:lnTo>
                <a:lnTo>
                  <a:pt x="0" y="47625"/>
                </a:lnTo>
                <a:lnTo>
                  <a:pt x="0" y="52832"/>
                </a:lnTo>
                <a:lnTo>
                  <a:pt x="4318" y="57150"/>
                </a:lnTo>
                <a:lnTo>
                  <a:pt x="281431" y="57150"/>
                </a:lnTo>
                <a:lnTo>
                  <a:pt x="285750" y="52832"/>
                </a:lnTo>
                <a:lnTo>
                  <a:pt x="285750" y="4317"/>
                </a:lnTo>
                <a:lnTo>
                  <a:pt x="281431" y="0"/>
                </a:lnTo>
                <a:close/>
              </a:path>
            </a:pathLst>
          </a:custGeom>
          <a:solidFill>
            <a:srgbClr val="A1C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44300" y="542925"/>
            <a:ext cx="285750" cy="66675"/>
          </a:xfrm>
          <a:custGeom>
            <a:avLst/>
            <a:gdLst/>
            <a:ahLst/>
            <a:cxnLst/>
            <a:rect l="l" t="t" r="r" b="b"/>
            <a:pathLst>
              <a:path w="285750" h="66675">
                <a:moveTo>
                  <a:pt x="280797" y="0"/>
                </a:moveTo>
                <a:lnTo>
                  <a:pt x="4952" y="0"/>
                </a:lnTo>
                <a:lnTo>
                  <a:pt x="0" y="4952"/>
                </a:lnTo>
                <a:lnTo>
                  <a:pt x="0" y="55499"/>
                </a:lnTo>
                <a:lnTo>
                  <a:pt x="0" y="61722"/>
                </a:lnTo>
                <a:lnTo>
                  <a:pt x="4952" y="66675"/>
                </a:lnTo>
                <a:lnTo>
                  <a:pt x="280797" y="66675"/>
                </a:lnTo>
                <a:lnTo>
                  <a:pt x="285750" y="61722"/>
                </a:lnTo>
                <a:lnTo>
                  <a:pt x="285750" y="4952"/>
                </a:lnTo>
                <a:lnTo>
                  <a:pt x="280797" y="0"/>
                </a:lnTo>
                <a:close/>
              </a:path>
            </a:pathLst>
          </a:custGeom>
          <a:solidFill>
            <a:srgbClr val="669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4300" y="647700"/>
            <a:ext cx="285750" cy="57150"/>
          </a:xfrm>
          <a:custGeom>
            <a:avLst/>
            <a:gdLst/>
            <a:ahLst/>
            <a:cxnLst/>
            <a:rect l="l" t="t" r="r" b="b"/>
            <a:pathLst>
              <a:path w="285750" h="57150">
                <a:moveTo>
                  <a:pt x="281431" y="0"/>
                </a:moveTo>
                <a:lnTo>
                  <a:pt x="4318" y="0"/>
                </a:lnTo>
                <a:lnTo>
                  <a:pt x="0" y="4317"/>
                </a:lnTo>
                <a:lnTo>
                  <a:pt x="0" y="47625"/>
                </a:lnTo>
                <a:lnTo>
                  <a:pt x="0" y="52832"/>
                </a:lnTo>
                <a:lnTo>
                  <a:pt x="4318" y="57150"/>
                </a:lnTo>
                <a:lnTo>
                  <a:pt x="281431" y="57150"/>
                </a:lnTo>
                <a:lnTo>
                  <a:pt x="285750" y="52832"/>
                </a:lnTo>
                <a:lnTo>
                  <a:pt x="285750" y="4317"/>
                </a:lnTo>
                <a:lnTo>
                  <a:pt x="281431" y="0"/>
                </a:lnTo>
                <a:close/>
              </a:path>
            </a:pathLst>
          </a:custGeom>
          <a:solidFill>
            <a:srgbClr val="306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82" y="6357642"/>
            <a:ext cx="1375921" cy="42973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23850" y="447675"/>
            <a:ext cx="295275" cy="57150"/>
          </a:xfrm>
          <a:custGeom>
            <a:avLst/>
            <a:gdLst/>
            <a:ahLst/>
            <a:cxnLst/>
            <a:rect l="l" t="t" r="r" b="b"/>
            <a:pathLst>
              <a:path w="295275" h="57150">
                <a:moveTo>
                  <a:pt x="291007" y="0"/>
                </a:moveTo>
                <a:lnTo>
                  <a:pt x="4267" y="0"/>
                </a:lnTo>
                <a:lnTo>
                  <a:pt x="0" y="4317"/>
                </a:lnTo>
                <a:lnTo>
                  <a:pt x="0" y="47625"/>
                </a:lnTo>
                <a:lnTo>
                  <a:pt x="0" y="52832"/>
                </a:lnTo>
                <a:lnTo>
                  <a:pt x="4267" y="57150"/>
                </a:lnTo>
                <a:lnTo>
                  <a:pt x="291007" y="57150"/>
                </a:lnTo>
                <a:lnTo>
                  <a:pt x="295275" y="52832"/>
                </a:lnTo>
                <a:lnTo>
                  <a:pt x="295275" y="4317"/>
                </a:lnTo>
                <a:lnTo>
                  <a:pt x="291007" y="0"/>
                </a:lnTo>
                <a:close/>
              </a:path>
            </a:pathLst>
          </a:custGeom>
          <a:solidFill>
            <a:srgbClr val="A1C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23850" y="542925"/>
            <a:ext cx="295275" cy="66675"/>
          </a:xfrm>
          <a:custGeom>
            <a:avLst/>
            <a:gdLst/>
            <a:ahLst/>
            <a:cxnLst/>
            <a:rect l="l" t="t" r="r" b="b"/>
            <a:pathLst>
              <a:path w="295275" h="66675">
                <a:moveTo>
                  <a:pt x="290296" y="0"/>
                </a:moveTo>
                <a:lnTo>
                  <a:pt x="4978" y="0"/>
                </a:lnTo>
                <a:lnTo>
                  <a:pt x="0" y="4952"/>
                </a:lnTo>
                <a:lnTo>
                  <a:pt x="0" y="55499"/>
                </a:lnTo>
                <a:lnTo>
                  <a:pt x="0" y="61722"/>
                </a:lnTo>
                <a:lnTo>
                  <a:pt x="4978" y="66675"/>
                </a:lnTo>
                <a:lnTo>
                  <a:pt x="290296" y="66675"/>
                </a:lnTo>
                <a:lnTo>
                  <a:pt x="295275" y="61722"/>
                </a:lnTo>
                <a:lnTo>
                  <a:pt x="295275" y="4952"/>
                </a:lnTo>
                <a:lnTo>
                  <a:pt x="290296" y="0"/>
                </a:lnTo>
                <a:close/>
              </a:path>
            </a:pathLst>
          </a:custGeom>
          <a:solidFill>
            <a:srgbClr val="669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3850" y="647700"/>
            <a:ext cx="295275" cy="57150"/>
          </a:xfrm>
          <a:custGeom>
            <a:avLst/>
            <a:gdLst/>
            <a:ahLst/>
            <a:cxnLst/>
            <a:rect l="l" t="t" r="r" b="b"/>
            <a:pathLst>
              <a:path w="295275" h="57150">
                <a:moveTo>
                  <a:pt x="291007" y="0"/>
                </a:moveTo>
                <a:lnTo>
                  <a:pt x="4267" y="0"/>
                </a:lnTo>
                <a:lnTo>
                  <a:pt x="0" y="4317"/>
                </a:lnTo>
                <a:lnTo>
                  <a:pt x="0" y="47625"/>
                </a:lnTo>
                <a:lnTo>
                  <a:pt x="0" y="52832"/>
                </a:lnTo>
                <a:lnTo>
                  <a:pt x="4267" y="57150"/>
                </a:lnTo>
                <a:lnTo>
                  <a:pt x="291007" y="57150"/>
                </a:lnTo>
                <a:lnTo>
                  <a:pt x="295275" y="52832"/>
                </a:lnTo>
                <a:lnTo>
                  <a:pt x="295275" y="4317"/>
                </a:lnTo>
                <a:lnTo>
                  <a:pt x="291007" y="0"/>
                </a:lnTo>
                <a:close/>
              </a:path>
            </a:pathLst>
          </a:custGeom>
          <a:solidFill>
            <a:srgbClr val="306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782" y="6357642"/>
            <a:ext cx="1375921" cy="4297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692001" y="6548437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41"/>
                </a:lnTo>
              </a:path>
            </a:pathLst>
          </a:custGeom>
          <a:ln w="12700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1000" y="1408811"/>
            <a:ext cx="4809998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3468" y="1191323"/>
            <a:ext cx="9005062" cy="4474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779" y="6581954"/>
            <a:ext cx="170878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9479" y="6622446"/>
            <a:ext cx="12369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5" dirty="0">
                <a:solidFill>
                  <a:srgbClr val="464646"/>
                </a:solidFill>
                <a:latin typeface="Arial MT"/>
                <a:cs typeface="Arial MT"/>
              </a:rPr>
              <a:t>oklahoma.gov/odmhsas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82" y="6357642"/>
            <a:ext cx="1375921" cy="4297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11692001" y="6548437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0"/>
                  </a:moveTo>
                  <a:lnTo>
                    <a:pt x="0" y="250741"/>
                  </a:lnTo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868784" y="6567487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543050"/>
            <a:ext cx="2743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81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6096000" y="1173333"/>
            <a:ext cx="4741200" cy="4708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200"/>
            </a:pPr>
            <a:endParaRPr sz="1600" dirty="0"/>
          </a:p>
        </p:txBody>
      </p:sp>
      <p:sp>
        <p:nvSpPr>
          <p:cNvPr id="64" name="Google Shape;64;p2"/>
          <p:cNvSpPr/>
          <p:nvPr/>
        </p:nvSpPr>
        <p:spPr>
          <a:xfrm>
            <a:off x="688433" y="179854"/>
            <a:ext cx="5837200" cy="5771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2400"/>
            </a:pPr>
            <a:endParaRPr sz="3200" dirty="0">
              <a:highlight>
                <a:srgbClr val="FDD814"/>
              </a:highlight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6770800" y="1213067"/>
            <a:ext cx="3337200" cy="397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SzPts val="4400"/>
            </a:pPr>
            <a:r>
              <a:rPr lang="en-US" sz="585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Bebas Neue Regular"/>
                <a:cs typeface="Bebas Neue Regular"/>
                <a:sym typeface="Bebas Neue"/>
              </a:rPr>
              <a:t>Top Ten Status</a:t>
            </a:r>
            <a:endParaRPr lang="en-US" sz="5850" dirty="0">
              <a:solidFill>
                <a:schemeClr val="lt1"/>
              </a:solidFill>
              <a:highlight>
                <a:srgbClr val="FFFFFF"/>
              </a:highlight>
              <a:latin typeface="Montserrat"/>
              <a:ea typeface="Bebas Neue Regular"/>
              <a:cs typeface="Bebas Neue Regular"/>
            </a:endParaRPr>
          </a:p>
          <a:p>
            <a:pPr algn="ctr">
              <a:buSzPts val="1000"/>
            </a:pPr>
            <a:endParaRPr sz="1333" dirty="0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1200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Metrics around Oklahoma’s 988 launch prove we are one of the most sucessful response systems in the country,  </a:t>
            </a: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people where they’re at, when they need it most.</a:t>
            </a:r>
            <a:endParaRPr lang="en" sz="6933" b="1" dirty="0">
              <a:solidFill>
                <a:schemeClr val="dk1"/>
              </a:solidFill>
              <a:latin typeface="Bebas Neue Bold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1170349" y="962912"/>
            <a:ext cx="4873369" cy="379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SzPts val="6000"/>
            </a:pPr>
            <a:r>
              <a:rPr lang="en" sz="6000" dirty="0">
                <a:solidFill>
                  <a:schemeClr val="dk1"/>
                </a:solidFill>
                <a:highlight>
                  <a:srgbClr val="000000"/>
                </a:highlight>
                <a:latin typeface="Montserrat"/>
              </a:rPr>
              <a:t>It’s Working</a:t>
            </a:r>
            <a:endParaRPr lang="en-US" sz="6000" dirty="0">
              <a:solidFill>
                <a:schemeClr val="dk1"/>
              </a:solidFill>
              <a:highlight>
                <a:srgbClr val="000000"/>
              </a:highlight>
              <a:latin typeface="Montserrat"/>
            </a:endParaRPr>
          </a:p>
          <a:p>
            <a:pPr algn="ctr">
              <a:buSzPts val="1000"/>
            </a:pPr>
            <a:endParaRPr sz="1333" dirty="0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1700"/>
            </a:pPr>
            <a:r>
              <a:rPr lang="en" sz="2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22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988 Mental Health Lifeline </a:t>
            </a:r>
            <a:r>
              <a:rPr lang="en" sz="2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has answered more </a:t>
            </a:r>
            <a:r>
              <a:rPr lang="en" sz="225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than </a:t>
            </a:r>
            <a:r>
              <a:rPr lang="en" sz="225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38,000 </a:t>
            </a:r>
            <a:r>
              <a:rPr lang="en" sz="22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calls</a:t>
            </a:r>
            <a:r>
              <a:rPr lang="en" sz="2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responded to more than </a:t>
            </a:r>
            <a:r>
              <a:rPr lang="en" sz="22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10,000 texts </a:t>
            </a:r>
            <a:r>
              <a:rPr lang="en" sz="2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and dispatched more than </a:t>
            </a:r>
            <a:r>
              <a:rPr lang="en" sz="22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5,000 mobile crisis teams </a:t>
            </a:r>
            <a:r>
              <a:rPr lang="en" sz="2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since July 5, 2022 launch! </a:t>
            </a:r>
            <a:endParaRPr sz="225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98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6111" y="1304943"/>
            <a:ext cx="822960" cy="821690"/>
            <a:chOff x="865868" y="489934"/>
            <a:chExt cx="822960" cy="821690"/>
          </a:xfrm>
        </p:grpSpPr>
        <p:sp>
          <p:nvSpPr>
            <p:cNvPr id="3" name="object 3"/>
            <p:cNvSpPr/>
            <p:nvPr/>
          </p:nvSpPr>
          <p:spPr>
            <a:xfrm>
              <a:off x="907559" y="900549"/>
              <a:ext cx="285115" cy="389890"/>
            </a:xfrm>
            <a:custGeom>
              <a:avLst/>
              <a:gdLst/>
              <a:ahLst/>
              <a:cxnLst/>
              <a:rect l="l" t="t" r="r" b="b"/>
              <a:pathLst>
                <a:path w="285115" h="389890">
                  <a:moveTo>
                    <a:pt x="284609" y="0"/>
                  </a:moveTo>
                  <a:lnTo>
                    <a:pt x="0" y="389740"/>
                  </a:lnTo>
                  <a:lnTo>
                    <a:pt x="284609" y="0"/>
                  </a:lnTo>
                  <a:close/>
                </a:path>
              </a:pathLst>
            </a:custGeom>
            <a:solidFill>
              <a:srgbClr val="67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5868" y="489934"/>
              <a:ext cx="822960" cy="821690"/>
            </a:xfrm>
            <a:custGeom>
              <a:avLst/>
              <a:gdLst/>
              <a:ahLst/>
              <a:cxnLst/>
              <a:rect l="l" t="t" r="r" b="b"/>
              <a:pathLst>
                <a:path w="822960" h="821690">
                  <a:moveTo>
                    <a:pt x="522347" y="0"/>
                  </a:moveTo>
                  <a:lnTo>
                    <a:pt x="0" y="0"/>
                  </a:lnTo>
                  <a:lnTo>
                    <a:pt x="24463" y="33761"/>
                  </a:lnTo>
                  <a:lnTo>
                    <a:pt x="300457" y="410615"/>
                  </a:lnTo>
                  <a:lnTo>
                    <a:pt x="689" y="821583"/>
                  </a:lnTo>
                  <a:lnTo>
                    <a:pt x="41690" y="821583"/>
                  </a:lnTo>
                  <a:lnTo>
                    <a:pt x="523033" y="820887"/>
                  </a:lnTo>
                  <a:lnTo>
                    <a:pt x="529253" y="812535"/>
                  </a:lnTo>
                  <a:lnTo>
                    <a:pt x="538400" y="800008"/>
                  </a:lnTo>
                  <a:lnTo>
                    <a:pt x="41690" y="800008"/>
                  </a:lnTo>
                  <a:lnTo>
                    <a:pt x="326300" y="410615"/>
                  </a:lnTo>
                  <a:lnTo>
                    <a:pt x="41004" y="21245"/>
                  </a:lnTo>
                  <a:lnTo>
                    <a:pt x="538007" y="21245"/>
                  </a:lnTo>
                  <a:lnTo>
                    <a:pt x="528567" y="8359"/>
                  </a:lnTo>
                  <a:lnTo>
                    <a:pt x="522347" y="0"/>
                  </a:lnTo>
                  <a:close/>
                </a:path>
                <a:path w="822960" h="821690">
                  <a:moveTo>
                    <a:pt x="538007" y="21245"/>
                  </a:moveTo>
                  <a:lnTo>
                    <a:pt x="512012" y="21245"/>
                  </a:lnTo>
                  <a:lnTo>
                    <a:pt x="797326" y="409922"/>
                  </a:lnTo>
                  <a:lnTo>
                    <a:pt x="512698" y="799660"/>
                  </a:lnTo>
                  <a:lnTo>
                    <a:pt x="512698" y="800008"/>
                  </a:lnTo>
                  <a:lnTo>
                    <a:pt x="538400" y="800008"/>
                  </a:lnTo>
                  <a:lnTo>
                    <a:pt x="813835" y="422799"/>
                  </a:lnTo>
                  <a:lnTo>
                    <a:pt x="822798" y="410269"/>
                  </a:lnTo>
                  <a:lnTo>
                    <a:pt x="813835" y="397744"/>
                  </a:lnTo>
                  <a:lnTo>
                    <a:pt x="538007" y="21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t"/>
            <a:lstStyle/>
            <a:p>
              <a:endParaRPr lang="en-US" dirty="0">
                <a:cs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06873" y="510809"/>
              <a:ext cx="756920" cy="389890"/>
            </a:xfrm>
            <a:custGeom>
              <a:avLst/>
              <a:gdLst/>
              <a:ahLst/>
              <a:cxnLst/>
              <a:rect l="l" t="t" r="r" b="b"/>
              <a:pathLst>
                <a:path w="756919" h="389890">
                  <a:moveTo>
                    <a:pt x="471008" y="0"/>
                  </a:moveTo>
                  <a:lnTo>
                    <a:pt x="0" y="369"/>
                  </a:lnTo>
                  <a:lnTo>
                    <a:pt x="285295" y="389739"/>
                  </a:lnTo>
                  <a:lnTo>
                    <a:pt x="756322" y="389393"/>
                  </a:lnTo>
                  <a:lnTo>
                    <a:pt x="471008" y="0"/>
                  </a:lnTo>
                  <a:close/>
                </a:path>
              </a:pathLst>
            </a:custGeom>
            <a:solidFill>
              <a:srgbClr val="306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7559" y="900203"/>
              <a:ext cx="755650" cy="390525"/>
            </a:xfrm>
            <a:custGeom>
              <a:avLst/>
              <a:gdLst/>
              <a:ahLst/>
              <a:cxnLst/>
              <a:rect l="l" t="t" r="r" b="b"/>
              <a:pathLst>
                <a:path w="755650" h="390525">
                  <a:moveTo>
                    <a:pt x="755635" y="0"/>
                  </a:moveTo>
                  <a:lnTo>
                    <a:pt x="284609" y="346"/>
                  </a:lnTo>
                  <a:lnTo>
                    <a:pt x="0" y="390086"/>
                  </a:lnTo>
                  <a:lnTo>
                    <a:pt x="471008" y="389739"/>
                  </a:lnTo>
                  <a:lnTo>
                    <a:pt x="755635" y="0"/>
                  </a:lnTo>
                  <a:close/>
                </a:path>
              </a:pathLst>
            </a:custGeom>
            <a:solidFill>
              <a:srgbClr val="67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8504" y="1156284"/>
            <a:ext cx="5825932" cy="112146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pc="-20" dirty="0">
                <a:latin typeface="Montserrat"/>
              </a:rPr>
              <a:t>Visit </a:t>
            </a:r>
            <a:r>
              <a:rPr lang="en-US" b="1" spc="-20" dirty="0">
                <a:latin typeface="Montserrat"/>
              </a:rPr>
              <a:t>988oklahoma.com</a:t>
            </a:r>
            <a:r>
              <a:rPr lang="en-US" spc="-20" dirty="0">
                <a:latin typeface="Montserrat"/>
              </a:rPr>
              <a:t> for more information.</a:t>
            </a:r>
            <a:endParaRPr lang="en-US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7290" y="4550466"/>
            <a:ext cx="866775" cy="876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3847" y="4557091"/>
            <a:ext cx="866775" cy="8667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0525" y="4624700"/>
            <a:ext cx="866775" cy="7294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7568" y="4624181"/>
            <a:ext cx="866775" cy="8572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3589" y="4749525"/>
            <a:ext cx="866775" cy="60970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  <a:tabLst>
                <a:tab pos="1498600" algn="l"/>
              </a:tabLst>
            </a:pPr>
            <a:r>
              <a:rPr sz="1350" spc="7" baseline="3086" dirty="0"/>
              <a:t>oklahoma.gov/odmhsas	</a:t>
            </a:r>
            <a:fld id="{81D60167-4931-47E6-BA6A-407CBD079E47}" type="slidenum">
              <a:rPr sz="1200" b="1" dirty="0">
                <a:latin typeface="Arial"/>
                <a:cs typeface="Arial"/>
              </a:rPr>
              <a:t>11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463376AD-904F-A7CF-A0BA-A3472B7B563B}"/>
              </a:ext>
            </a:extLst>
          </p:cNvPr>
          <p:cNvSpPr txBox="1">
            <a:spLocks/>
          </p:cNvSpPr>
          <p:nvPr/>
        </p:nvSpPr>
        <p:spPr>
          <a:xfrm>
            <a:off x="2008504" y="3515170"/>
            <a:ext cx="5825932" cy="81368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2600" kern="0" spc="-20" dirty="0">
                <a:latin typeface="Montserrat"/>
              </a:rPr>
              <a:t>Follow </a:t>
            </a:r>
            <a:r>
              <a:rPr lang="en-US" sz="2600" b="1" kern="0" spc="-20" dirty="0">
                <a:latin typeface="Montserrat"/>
              </a:rPr>
              <a:t>@odmhsas</a:t>
            </a:r>
            <a:r>
              <a:rPr lang="en-US" sz="2600" kern="0" spc="-20" dirty="0">
                <a:latin typeface="Montserrat"/>
              </a:rPr>
              <a:t> and </a:t>
            </a:r>
            <a:r>
              <a:rPr lang="en-US" sz="2600" b="1" kern="0" spc="-20" dirty="0">
                <a:latin typeface="Montserrat"/>
              </a:rPr>
              <a:t>@988okla</a:t>
            </a:r>
            <a:r>
              <a:rPr lang="en-US" sz="2600" kern="0" spc="-20" dirty="0">
                <a:latin typeface="Montserrat"/>
              </a:rPr>
              <a:t> on social media!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04E4-487F-D703-D70C-66737BF1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A02092-5801-3EAA-AD94-87FD6EAD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305" y="1084927"/>
            <a:ext cx="13239376" cy="44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1C2459-0554-9BC9-D05B-2A95E607ED17}"/>
              </a:ext>
            </a:extLst>
          </p:cNvPr>
          <p:cNvSpPr/>
          <p:nvPr/>
        </p:nvSpPr>
        <p:spPr>
          <a:xfrm>
            <a:off x="-134471" y="-186764"/>
            <a:ext cx="7739529" cy="7231528"/>
          </a:xfrm>
          <a:prstGeom prst="rect">
            <a:avLst/>
          </a:prstGeom>
          <a:solidFill>
            <a:srgbClr val="52C4C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56;p12">
            <a:extLst>
              <a:ext uri="{FF2B5EF4-FFF2-40B4-BE49-F238E27FC236}">
                <a16:creationId xmlns:a16="http://schemas.microsoft.com/office/drawing/2014/main" id="{5CA505E1-3902-5599-9CF7-C8877D67F927}"/>
              </a:ext>
            </a:extLst>
          </p:cNvPr>
          <p:cNvSpPr txBox="1">
            <a:spLocks noGrp="1"/>
          </p:cNvSpPr>
          <p:nvPr/>
        </p:nvSpPr>
        <p:spPr>
          <a:xfrm>
            <a:off x="355500" y="1025300"/>
            <a:ext cx="6980617" cy="28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CURRENT STATE OF CRISIS</a:t>
            </a:r>
            <a:endParaRPr lang="en-US" sz="24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4.1%</a:t>
            </a:r>
            <a:r>
              <a:rPr lang="en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adults in Oklahoma had serious thoughts of suicide in the past year. 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in 10</a:t>
            </a:r>
            <a:r>
              <a:rPr lang="en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students reporting attempting suicide in the past 12 months. 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Each week, approximately 300 Oklahomans are admitted for urgent care or crisis mental health services.</a:t>
            </a:r>
            <a:endParaRPr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7968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9102DF-01E0-81D9-1E6D-737BFB1E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65" y="1200857"/>
            <a:ext cx="12253258" cy="43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EA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67556" y="325578"/>
            <a:ext cx="5173403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en" sz="5050" dirty="0">
                <a:latin typeface="Montserrat"/>
                <a:ea typeface="Bebas Neue Regular"/>
                <a:cs typeface="Bebas Neue Regular"/>
                <a:sym typeface="Bebas Neue"/>
              </a:rPr>
              <a:t>How it works:</a:t>
            </a:r>
            <a:endParaRPr lang="en-US" sz="5050">
              <a:latin typeface="Montserrat"/>
              <a:ea typeface="Bebas Neue Regular"/>
              <a:cs typeface="Bebas Neue Regular"/>
            </a:endParaRPr>
          </a:p>
        </p:txBody>
      </p:sp>
      <p:pic>
        <p:nvPicPr>
          <p:cNvPr id="3" name="Picture 3" descr="Screen Shot 2023-06-05 at 2.32.45 PM.png">
            <a:extLst>
              <a:ext uri="{FF2B5EF4-FFF2-40B4-BE49-F238E27FC236}">
                <a16:creationId xmlns:a16="http://schemas.microsoft.com/office/drawing/2014/main" id="{106115FA-1CC4-151B-AE7B-7BF7162E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1" y="1312351"/>
            <a:ext cx="12022392" cy="43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EA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F938691-50B4-D651-4865-3601DDA9B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21" t="23616" r="709" b="35793"/>
          <a:stretch/>
        </p:blipFill>
        <p:spPr>
          <a:xfrm>
            <a:off x="2342433" y="637151"/>
            <a:ext cx="7501927" cy="58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5fee10c83_0_5"/>
          <p:cNvSpPr txBox="1"/>
          <p:nvPr/>
        </p:nvSpPr>
        <p:spPr>
          <a:xfrm>
            <a:off x="429333" y="-241300"/>
            <a:ext cx="11026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8300"/>
            </a:pPr>
            <a:r>
              <a:rPr lang="en" sz="7200" dirty="0">
                <a:solidFill>
                  <a:schemeClr val="dk1"/>
                </a:solidFill>
                <a:highlight>
                  <a:srgbClr val="8CC63F"/>
                </a:highlight>
                <a:latin typeface="Montserrat"/>
                <a:ea typeface="Bebas Neue Regular"/>
                <a:cs typeface="Bebas Neue Regular"/>
                <a:sym typeface="Bebas Neue"/>
              </a:rPr>
              <a:t> Mobile Crisis Teams</a:t>
            </a:r>
            <a:r>
              <a:rPr lang="en" sz="7200" dirty="0">
                <a:solidFill>
                  <a:srgbClr val="8CC63F"/>
                </a:solidFill>
                <a:highlight>
                  <a:srgbClr val="8CC63F"/>
                </a:highlight>
                <a:latin typeface="Montserrat"/>
                <a:ea typeface="Bebas Neue Regular"/>
                <a:cs typeface="Bebas Neue Regular"/>
                <a:sym typeface="Bebas Neue"/>
              </a:rPr>
              <a:t>.</a:t>
            </a:r>
            <a:endParaRPr lang="en-US" sz="2250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>
              <a:buSzPts val="8300"/>
            </a:pP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3765">
              <a:buSzPts val="8300"/>
            </a:pPr>
            <a:r>
              <a:rPr lang="en" sz="25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Mobile Crisis Teams? </a:t>
            </a:r>
            <a:endParaRPr lang="en" sz="2533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913765">
              <a:buSzPts val="8300"/>
            </a:pPr>
            <a:endParaRPr lang="en" sz="1867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2533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Respond locally within the community to deescalate crisis situations</a:t>
            </a:r>
            <a:r>
              <a:rPr lang="en" sz="18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533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867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2533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A team includes a licensed clinician and certified peer recovery support specialist or case manager. </a:t>
            </a: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2533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Utilizes best practices in behavioral health, including suicide prevention and intervention. </a:t>
            </a: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25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Mobile teams are dispatched by 988 Lifeline and response to crisis situations 24/7 for anyone in need. </a:t>
            </a:r>
          </a:p>
        </p:txBody>
      </p:sp>
    </p:spTree>
    <p:extLst>
      <p:ext uri="{BB962C8B-B14F-4D97-AF65-F5344CB8AC3E}">
        <p14:creationId xmlns:p14="http://schemas.microsoft.com/office/powerpoint/2010/main" val="317363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EA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/>
        </p:nvSpPr>
        <p:spPr>
          <a:xfrm>
            <a:off x="415600" y="908900"/>
            <a:ext cx="9606800" cy="3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4300"/>
            </a:pPr>
            <a:endParaRPr sz="5733" dirty="0"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2400"/>
            </a:pPr>
            <a:endParaRPr sz="3200" dirty="0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 l="2078" r="1654"/>
          <a:stretch/>
        </p:blipFill>
        <p:spPr>
          <a:xfrm>
            <a:off x="639367" y="975475"/>
            <a:ext cx="10913268" cy="5549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18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5fee10c83_0_5"/>
          <p:cNvSpPr txBox="1"/>
          <p:nvPr/>
        </p:nvSpPr>
        <p:spPr>
          <a:xfrm>
            <a:off x="429333" y="-241300"/>
            <a:ext cx="110260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8300"/>
            </a:pPr>
            <a:r>
              <a:rPr lang="en" sz="7200" dirty="0">
                <a:solidFill>
                  <a:schemeClr val="dk1"/>
                </a:solidFill>
                <a:highlight>
                  <a:srgbClr val="8CC63F"/>
                </a:highlight>
                <a:latin typeface="Montserrat"/>
                <a:ea typeface="Bebas Neue Regular"/>
                <a:cs typeface="Bebas Neue Regular"/>
                <a:sym typeface="Bebas Neue"/>
              </a:rPr>
              <a:t> Urgent Recovery &amp; Crisis Centers </a:t>
            </a:r>
            <a:endParaRPr lang="en" sz="7200" dirty="0">
              <a:solidFill>
                <a:srgbClr val="8CC63F"/>
              </a:solidFill>
              <a:highlight>
                <a:srgbClr val="8CC63F"/>
              </a:highlight>
              <a:latin typeface="Bebas Neue Regular"/>
              <a:ea typeface="Montserrat"/>
              <a:cs typeface="Montserrat"/>
            </a:endParaRPr>
          </a:p>
          <a:p>
            <a:pPr>
              <a:buSzPts val="8300"/>
            </a:pP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3765">
              <a:buSzPts val="8300"/>
            </a:pPr>
            <a:r>
              <a:rPr lang="en" sz="1867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Urgent Care and Crisis Centers:</a:t>
            </a:r>
            <a:r>
              <a:rPr lang="en" sz="25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lang="en" sz="2533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18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place of stabilization</a:t>
            </a:r>
            <a:endParaRPr lang="en" sz="1850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18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Offer a no wrong door access to mental health and substance use care</a:t>
            </a:r>
            <a:endParaRPr lang="en" sz="1850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751965" indent="-422910"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 sz="18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Includes models for children, youth and family services!</a:t>
            </a:r>
            <a:endParaRPr lang="en" sz="185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913765">
              <a:buSzPts val="1400"/>
            </a:pPr>
            <a:endParaRPr sz="1867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608965">
              <a:buSzPts val="1400"/>
            </a:pPr>
            <a:r>
              <a:rPr lang="en" sz="18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Operation of these facilities are similar to a hospital emergency department that accepts all walk-ins, ambulance, fire and police drop-offs.</a:t>
            </a:r>
            <a:r>
              <a:rPr lang="en" sz="2533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867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608965">
              <a:buSzPts val="1700"/>
            </a:pPr>
            <a:endParaRPr sz="1867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608965">
              <a:buSzPts val="1700"/>
            </a:pPr>
            <a:r>
              <a:rPr lang="en" sz="18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These facilities provide assessment and support, and are staffed 24/7/365 with a multidisciplinary team. This team includes but is not limited to psychiatrists, nurses, licensed behavioral health practitioners and peers with lived experience similar to the population served.</a:t>
            </a:r>
            <a:endParaRPr sz="2933" dirty="0">
              <a:solidFill>
                <a:schemeClr val="lt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2540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Macintosh PowerPoint</Application>
  <PresentationFormat>Widescreen</PresentationFormat>
  <Paragraphs>34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MT</vt:lpstr>
      <vt:lpstr>Bebas Neue Bold</vt:lpstr>
      <vt:lpstr>Bebas Neue Regular</vt:lpstr>
      <vt:lpstr>Calibri</vt:lpstr>
      <vt:lpstr>Montserrat</vt:lpstr>
      <vt:lpstr>Office Theme</vt:lpstr>
      <vt:lpstr>Simple Dark</vt:lpstr>
      <vt:lpstr>PowerPoint Presentation</vt:lpstr>
      <vt:lpstr>PowerPoint Presentation</vt:lpstr>
      <vt:lpstr>PowerPoint Presentation</vt:lpstr>
      <vt:lpstr>PowerPoint Presentation</vt:lpstr>
      <vt:lpstr>How it works: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 988oklahoma.com for more information.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 </dc:title>
  <cp:lastModifiedBy>Campo, Bonnie</cp:lastModifiedBy>
  <cp:revision>432</cp:revision>
  <dcterms:created xsi:type="dcterms:W3CDTF">2022-12-06T17:53:02Z</dcterms:created>
  <dcterms:modified xsi:type="dcterms:W3CDTF">2023-07-18T12:54:34Z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LastSaved">
    <vt:filetime>2022-12-06T00:00:00Z</vt:filetime>
  </property>
</Properties>
</file>